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4"/>
  </p:sldMasterIdLst>
  <p:notesMasterIdLst>
    <p:notesMasterId r:id="rId6"/>
  </p:notesMasterIdLst>
  <p:sldIdLst>
    <p:sldId id="30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Gatto" initials="JG" lastIdx="2" clrIdx="0">
    <p:extLst/>
  </p:cmAuthor>
  <p:cmAuthor id="2" name="SERVILI, Chiara" initials="SC"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AE9"/>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306" autoAdjust="0"/>
  </p:normalViewPr>
  <p:slideViewPr>
    <p:cSldViewPr snapToGrid="0">
      <p:cViewPr varScale="1">
        <p:scale>
          <a:sx n="38" d="100"/>
          <a:sy n="38" d="100"/>
        </p:scale>
        <p:origin x="-136"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CFC58-3954-4FAC-9497-DBC32CB02FA6}" type="datetimeFigureOut">
              <a:rPr lang="en-US" smtClean="0"/>
              <a:t>31/03/20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4EBE5-97B8-4A6C-85E3-400B58BEB6C4}" type="slidenum">
              <a:rPr lang="en-US" smtClean="0"/>
              <a:t>‹#›</a:t>
            </a:fld>
            <a:endParaRPr lang="en-US" dirty="0"/>
          </a:p>
        </p:txBody>
      </p:sp>
    </p:spTree>
    <p:extLst>
      <p:ext uri="{BB962C8B-B14F-4D97-AF65-F5344CB8AC3E}">
        <p14:creationId xmlns:p14="http://schemas.microsoft.com/office/powerpoint/2010/main" val="1706631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Bodoni MT" panose="02070603080606020203" pitchFamily="18" charset="0"/>
              </a:rPr>
              <a:t>It’s okay to slow down too!</a:t>
            </a:r>
          </a:p>
        </p:txBody>
      </p:sp>
      <p:sp>
        <p:nvSpPr>
          <p:cNvPr id="4" name="Slide Number Placeholder 3"/>
          <p:cNvSpPr>
            <a:spLocks noGrp="1"/>
          </p:cNvSpPr>
          <p:nvPr>
            <p:ph type="sldNum" sz="quarter" idx="5"/>
          </p:nvPr>
        </p:nvSpPr>
        <p:spPr/>
        <p:txBody>
          <a:bodyPr/>
          <a:lstStyle/>
          <a:p>
            <a:fld id="{3AE4BB28-4DB1-4A3B-880B-F01E295BE04B}" type="slidenum">
              <a:rPr lang="en-US" smtClean="0"/>
              <a:t>1</a:t>
            </a:fld>
            <a:endParaRPr lang="en-US" dirty="0"/>
          </a:p>
        </p:txBody>
      </p:sp>
    </p:spTree>
    <p:extLst>
      <p:ext uri="{BB962C8B-B14F-4D97-AF65-F5344CB8AC3E}">
        <p14:creationId xmlns:p14="http://schemas.microsoft.com/office/powerpoint/2010/main" val="285191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1250862764"/>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200146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2967745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0217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423341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1194519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32276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96281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1270696207"/>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94991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802009589"/>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995721167"/>
      </p:ext>
    </p:extLst>
  </p:cSld>
  <p:clrMapOvr>
    <a:masterClrMapping/>
  </p:clrMapOvr>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248852879"/>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153905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19533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849772281"/>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5D8882-6A50-4E7A-B80D-12EA71351F10}" type="datetimeFigureOut">
              <a:rPr lang="en-US" smtClean="0"/>
              <a:t>31/03/20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2AD73A-FBA8-471D-BCA9-FFF4DE5E7331}" type="slidenum">
              <a:rPr lang="en-US" smtClean="0"/>
              <a:t>‹#›</a:t>
            </a:fld>
            <a:endParaRPr lang="en-US" dirty="0"/>
          </a:p>
        </p:txBody>
      </p:sp>
    </p:spTree>
    <p:extLst>
      <p:ext uri="{BB962C8B-B14F-4D97-AF65-F5344CB8AC3E}">
        <p14:creationId xmlns:p14="http://schemas.microsoft.com/office/powerpoint/2010/main" val="3951309294"/>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5D8882-6A50-4E7A-B80D-12EA71351F10}" type="datetimeFigureOut">
              <a:rPr lang="en-US" smtClean="0"/>
              <a:t>31/03/20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42AD73A-FBA8-471D-BCA9-FFF4DE5E7331}" type="slidenum">
              <a:rPr lang="en-US" smtClean="0"/>
              <a:t>‹#›</a:t>
            </a:fld>
            <a:endParaRPr lang="en-US" dirty="0"/>
          </a:p>
        </p:txBody>
      </p:sp>
    </p:spTree>
    <p:extLst>
      <p:ext uri="{BB962C8B-B14F-4D97-AF65-F5344CB8AC3E}">
        <p14:creationId xmlns:p14="http://schemas.microsoft.com/office/powerpoint/2010/main" val="2538207746"/>
      </p:ext>
    </p:extLst>
  </p:cSld>
  <p:clrMap bg1="dk1" tx1="lt1" bg2="dk2" tx2="lt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unicef.org/coronavirus/how-teenagers-can-protect-their-mental-health-during-coronavirus-covid-19" TargetMode="External"/><Relationship Id="rId4" Type="http://schemas.openxmlformats.org/officeDocument/2006/relationships/hyperlink" Target="https://www.who.int/docs/default-source/coronaviruse/coping-with-stress.pdf?sfvrsn=9845bc3a_8" TargetMode="External"/><Relationship Id="rId5" Type="http://schemas.openxmlformats.org/officeDocument/2006/relationships/hyperlink" Target="https://www.mhinnovation.net/resources/mental-health-resources-coping-during-covid-19-outbreak" TargetMode="External"/><Relationship Id="rId6" Type="http://schemas.openxmlformats.org/officeDocument/2006/relationships/hyperlink" Target="https://globalhealth.harvard.edu/mentalhealth-resources-covid19?" TargetMode="External"/><Relationship Id="rId7" Type="http://schemas.openxmlformats.org/officeDocument/2006/relationships/hyperlink" Target="https://sanctuaryforfamilies.org/safety-planning-covid19/" TargetMode="External"/><Relationship Id="rId8" Type="http://schemas.openxmlformats.org/officeDocument/2006/relationships/hyperlink" Target="https://gbvguidelines.org/en/knowledgehub/covid-19/" TargetMode="External"/><Relationship Id="rId9" Type="http://schemas.openxmlformats.org/officeDocument/2006/relationships/hyperlink" Target="https://trello.com/b/7WAkjRqF/copingwithcovid-youth-and-mental-health-webinar-series" TargetMode="External"/><Relationship Id="rId10" Type="http://schemas.openxmlformats.org/officeDocument/2006/relationships/image" Target="../media/image6.tiff"/><Relationship Id="rId11"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B88D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847E79AD-EF4D-47CF-A3A5-ECDC6C0DEBF0}"/>
              </a:ext>
            </a:extLst>
          </p:cNvPr>
          <p:cNvSpPr/>
          <p:nvPr/>
        </p:nvSpPr>
        <p:spPr>
          <a:xfrm>
            <a:off x="2551451" y="359446"/>
            <a:ext cx="7929797" cy="2369880"/>
          </a:xfrm>
          <a:prstGeom prst="rect">
            <a:avLst/>
          </a:prstGeom>
        </p:spPr>
        <p:txBody>
          <a:bodyPr wrap="square">
            <a:spAutoFit/>
          </a:bodyPr>
          <a:lstStyle/>
          <a:p>
            <a:r>
              <a:rPr lang="en-US" dirty="0"/>
              <a:t/>
            </a:r>
            <a:br>
              <a:rPr lang="en-US" dirty="0"/>
            </a:br>
            <a:endParaRPr lang="en-US" sz="3600" dirty="0">
              <a:solidFill>
                <a:schemeClr val="bg1">
                  <a:lumMod val="65000"/>
                  <a:lumOff val="35000"/>
                </a:schemeClr>
              </a:solidFill>
            </a:endParaRPr>
          </a:p>
          <a:p>
            <a:r>
              <a:rPr lang="en-US" dirty="0"/>
              <a:t/>
            </a:r>
            <a:br>
              <a:rPr lang="en-US" dirty="0"/>
            </a:br>
            <a:endParaRPr lang="en-US" sz="2800" dirty="0">
              <a:latin typeface="Helvetica" panose="020B0604020202020204" pitchFamily="34" charset="0"/>
              <a:cs typeface="Helvetica" panose="020B0604020202020204" pitchFamily="34" charset="0"/>
            </a:endParaRPr>
          </a:p>
          <a:p>
            <a:pPr marL="457200" indent="-457200">
              <a:buFont typeface="Wingdings" panose="05000000000000000000" pitchFamily="2" charset="2"/>
              <a:buChar char="§"/>
            </a:pPr>
            <a:endParaRPr lang="en-US" sz="2400" b="0" i="0" dirty="0">
              <a:solidFill>
                <a:srgbClr val="1B2733"/>
              </a:solidFill>
              <a:effectLst/>
              <a:latin typeface="Atlas Grotesk"/>
            </a:endParaRPr>
          </a:p>
          <a:p>
            <a:pPr marL="457200" indent="-457200">
              <a:buFont typeface="Wingdings" panose="05000000000000000000" pitchFamily="2" charset="2"/>
              <a:buChar char="§"/>
            </a:pPr>
            <a:endParaRPr lang="en-US" sz="2400" b="0" i="0" dirty="0">
              <a:solidFill>
                <a:srgbClr val="1B2733"/>
              </a:solidFill>
              <a:effectLst/>
              <a:latin typeface="Atlas Grotesk"/>
            </a:endParaRPr>
          </a:p>
        </p:txBody>
      </p:sp>
      <p:sp>
        <p:nvSpPr>
          <p:cNvPr id="7" name="TextBox 6">
            <a:extLst>
              <a:ext uri="{FF2B5EF4-FFF2-40B4-BE49-F238E27FC236}">
                <a16:creationId xmlns="" xmlns:a16="http://schemas.microsoft.com/office/drawing/2014/main" id="{FA19E617-A6BE-4C4B-A7AF-116ABB815110}"/>
              </a:ext>
            </a:extLst>
          </p:cNvPr>
          <p:cNvSpPr txBox="1"/>
          <p:nvPr/>
        </p:nvSpPr>
        <p:spPr>
          <a:xfrm>
            <a:off x="7574279" y="191548"/>
            <a:ext cx="3901440" cy="707886"/>
          </a:xfrm>
          <a:prstGeom prst="rect">
            <a:avLst/>
          </a:prstGeom>
          <a:noFill/>
        </p:spPr>
        <p:txBody>
          <a:bodyPr wrap="square" rtlCol="0">
            <a:spAutoFit/>
          </a:bodyPr>
          <a:lstStyle/>
          <a:p>
            <a:pPr algn="ctr"/>
            <a:r>
              <a:rPr lang="en-US" sz="4000" b="1" dirty="0">
                <a:latin typeface="Grotesque" panose="020B0504020202020204" pitchFamily="34" charset="0"/>
                <a:cs typeface="Helvetica" panose="020B0604020202020204" pitchFamily="34" charset="0"/>
              </a:rPr>
              <a:t>Resources</a:t>
            </a:r>
          </a:p>
        </p:txBody>
      </p:sp>
      <p:sp>
        <p:nvSpPr>
          <p:cNvPr id="3" name="Rectangle 2">
            <a:extLst>
              <a:ext uri="{FF2B5EF4-FFF2-40B4-BE49-F238E27FC236}">
                <a16:creationId xmlns="" xmlns:a16="http://schemas.microsoft.com/office/drawing/2014/main" id="{0D8DD7CD-9EB9-4A49-9D79-7F71FCD48E47}"/>
              </a:ext>
            </a:extLst>
          </p:cNvPr>
          <p:cNvSpPr/>
          <p:nvPr/>
        </p:nvSpPr>
        <p:spPr>
          <a:xfrm>
            <a:off x="151989" y="578219"/>
            <a:ext cx="7422290" cy="5701561"/>
          </a:xfrm>
          <a:prstGeom prst="rect">
            <a:avLst/>
          </a:prstGeom>
        </p:spPr>
        <p:txBody>
          <a:bodyPr wrap="square">
            <a:spAutoFit/>
          </a:bodyPr>
          <a:lstStyle/>
          <a:p>
            <a:r>
              <a:rPr lang="en-US" sz="1350" b="1" dirty="0" err="1"/>
              <a:t>UNICEF.org</a:t>
            </a:r>
            <a:r>
              <a:rPr lang="en-US" sz="1350" b="1" dirty="0"/>
              <a:t> </a:t>
            </a:r>
            <a:endParaRPr lang="en-US" sz="1350" dirty="0"/>
          </a:p>
          <a:p>
            <a:r>
              <a:rPr lang="en-US" sz="1350" u="sng" dirty="0">
                <a:hlinkClick r:id="rId3">
                  <a:extLst>
                    <a:ext uri="{A12FA001-AC4F-418D-AE19-62706E023703}">
                      <ahyp:hlinkClr xmlns="" xmlns:ahyp="http://schemas.microsoft.com/office/drawing/2018/hyperlinkcolor" val="tx"/>
                    </a:ext>
                  </a:extLst>
                </a:hlinkClick>
              </a:rPr>
              <a:t>https://www.unicef.org/coronavirus/how-teenagers-can-protect-their-mental-health-during-coronavirus-covid-19</a:t>
            </a:r>
            <a:endParaRPr lang="en-US" sz="1350" dirty="0"/>
          </a:p>
          <a:p>
            <a:r>
              <a:rPr lang="en-US" sz="1350" b="1" dirty="0"/>
              <a:t> </a:t>
            </a:r>
            <a:endParaRPr lang="en-US" sz="1350" dirty="0"/>
          </a:p>
          <a:p>
            <a:r>
              <a:rPr lang="en-GB" sz="1350" b="1" dirty="0">
                <a:ea typeface="Calibri" panose="020F0502020204030204" pitchFamily="34" charset="0"/>
                <a:hlinkClick r:id="rId4">
                  <a:extLst>
                    <a:ext uri="{A12FA001-AC4F-418D-AE19-62706E023703}">
                      <ahyp:hlinkClr xmlns="" xmlns:ahyp="http://schemas.microsoft.com/office/drawing/2018/hyperlinkcolor" val="tx"/>
                    </a:ext>
                  </a:extLst>
                </a:hlinkClick>
              </a:rPr>
              <a:t>WHO:</a:t>
            </a:r>
          </a:p>
          <a:p>
            <a:r>
              <a:rPr lang="en-GB" sz="1350" u="sng" dirty="0">
                <a:ea typeface="Calibri" panose="020F0502020204030204" pitchFamily="34" charset="0"/>
                <a:hlinkClick r:id="rId4">
                  <a:extLst>
                    <a:ext uri="{A12FA001-AC4F-418D-AE19-62706E023703}">
                      <ahyp:hlinkClr xmlns="" xmlns:ahyp="http://schemas.microsoft.com/office/drawing/2018/hyperlinkcolor" val="tx"/>
                    </a:ext>
                  </a:extLst>
                </a:hlinkClick>
              </a:rPr>
              <a:t>https://www.who.int/docs/default-source/coronaviruse/coping-with-stress.pdf?sfvrsn=9845bc3a_8</a:t>
            </a:r>
            <a:endParaRPr lang="en-GB" sz="1350" u="sng" dirty="0">
              <a:ea typeface="Calibri" panose="020F0502020204030204" pitchFamily="34" charset="0"/>
            </a:endParaRPr>
          </a:p>
          <a:p>
            <a:endParaRPr lang="en-US" sz="1350" b="1" dirty="0"/>
          </a:p>
          <a:p>
            <a:r>
              <a:rPr lang="en-US" sz="1350" b="1" dirty="0"/>
              <a:t>Mental Health resources from MHIN</a:t>
            </a:r>
            <a:endParaRPr lang="en-US" sz="1350" dirty="0"/>
          </a:p>
          <a:p>
            <a:r>
              <a:rPr lang="en-US" sz="1350" u="sng" dirty="0">
                <a:hlinkClick r:id="rId5">
                  <a:extLst>
                    <a:ext uri="{A12FA001-AC4F-418D-AE19-62706E023703}">
                      <ahyp:hlinkClr xmlns="" xmlns:ahyp="http://schemas.microsoft.com/office/drawing/2018/hyperlinkcolor" val="tx"/>
                    </a:ext>
                  </a:extLst>
                </a:hlinkClick>
              </a:rPr>
              <a:t>https://www.mhinnovation.net/resources/</a:t>
            </a:r>
            <a:r>
              <a:rPr lang="en-US" sz="1350" b="1" dirty="0">
                <a:hlinkClick r:id="rId5">
                  <a:extLst>
                    <a:ext uri="{A12FA001-AC4F-418D-AE19-62706E023703}">
                      <ahyp:hlinkClr xmlns="" xmlns:ahyp="http://schemas.microsoft.com/office/drawing/2018/hyperlinkcolor" val="tx"/>
                    </a:ext>
                  </a:extLst>
                </a:hlinkClick>
              </a:rPr>
              <a:t>mental-health-resources-coping-during-covid-19-outbreak</a:t>
            </a:r>
            <a:endParaRPr lang="en-US" sz="1350" b="1" dirty="0"/>
          </a:p>
          <a:p>
            <a:r>
              <a:rPr lang="en-US" sz="1350" dirty="0"/>
              <a:t> </a:t>
            </a:r>
          </a:p>
          <a:p>
            <a:r>
              <a:rPr lang="en-US" sz="1350" b="1" dirty="0"/>
              <a:t>Mental Health and Psychosocial Support Resources During the COVID-19 Pandemic</a:t>
            </a:r>
            <a:endParaRPr lang="en-US" sz="1350" dirty="0"/>
          </a:p>
          <a:p>
            <a:r>
              <a:rPr lang="en-US" sz="1350" u="sng" dirty="0">
                <a:hlinkClick r:id="rId6">
                  <a:extLst>
                    <a:ext uri="{A12FA001-AC4F-418D-AE19-62706E023703}">
                      <ahyp:hlinkClr xmlns="" xmlns:ahyp="http://schemas.microsoft.com/office/drawing/2018/hyperlinkcolor" val="tx"/>
                    </a:ext>
                  </a:extLst>
                </a:hlinkClick>
              </a:rPr>
              <a:t>https://globalhealth.harvard.edu/mentalhealth-resources-covid19?</a:t>
            </a:r>
            <a:endParaRPr lang="en-US" sz="1350" u="sng" dirty="0"/>
          </a:p>
          <a:p>
            <a:endParaRPr lang="en-GB" sz="1350" u="sng" dirty="0">
              <a:ea typeface="Calibri" panose="020F0502020204030204" pitchFamily="34" charset="0"/>
            </a:endParaRPr>
          </a:p>
          <a:p>
            <a:r>
              <a:rPr lang="en-US" sz="1350" b="1" dirty="0"/>
              <a:t>Domestic Violence during the COVID-19 pandemic</a:t>
            </a:r>
          </a:p>
          <a:p>
            <a:r>
              <a:rPr lang="en-US" sz="1350" u="sng" dirty="0">
                <a:hlinkClick r:id="rId7">
                  <a:extLst>
                    <a:ext uri="{A12FA001-AC4F-418D-AE19-62706E023703}">
                      <ahyp:hlinkClr xmlns="" xmlns:ahyp="http://schemas.microsoft.com/office/drawing/2018/hyperlinkcolor" val="tx"/>
                    </a:ext>
                  </a:extLst>
                </a:hlinkClick>
              </a:rPr>
              <a:t>https://sanctuaryforfamilies.org/safety-planning-covid19/</a:t>
            </a:r>
            <a:endParaRPr lang="en-US" sz="1350" b="1" u="sng" dirty="0">
              <a:hlinkClick r:id="rId8">
                <a:extLst>
                  <a:ext uri="{A12FA001-AC4F-418D-AE19-62706E023703}">
                    <ahyp:hlinkClr xmlns="" xmlns:ahyp="http://schemas.microsoft.com/office/drawing/2018/hyperlinkcolor" val="tx"/>
                  </a:ext>
                </a:extLst>
              </a:hlinkClick>
            </a:endParaRPr>
          </a:p>
          <a:p>
            <a:r>
              <a:rPr lang="en-US" sz="1350" dirty="0">
                <a:hlinkClick r:id="rId8">
                  <a:extLst>
                    <a:ext uri="{A12FA001-AC4F-418D-AE19-62706E023703}">
                      <ahyp:hlinkClr xmlns="" xmlns:ahyp="http://schemas.microsoft.com/office/drawing/2018/hyperlinkcolor" val="tx"/>
                    </a:ext>
                  </a:extLst>
                </a:hlinkClick>
              </a:rPr>
              <a:t>https://gbvguidelines.org/en/knowledgehub/covid-19/</a:t>
            </a:r>
            <a:r>
              <a:rPr lang="en-US" sz="1350" dirty="0"/>
              <a:t/>
            </a:r>
            <a:br>
              <a:rPr lang="en-US" sz="1350" dirty="0"/>
            </a:br>
            <a:endParaRPr lang="en-US" sz="1350" dirty="0"/>
          </a:p>
          <a:p>
            <a:r>
              <a:rPr lang="en-US" sz="1350" b="1" dirty="0"/>
              <a:t>WHO Health Alert – </a:t>
            </a:r>
            <a:r>
              <a:rPr lang="en-US" sz="1350" b="1" dirty="0" err="1"/>
              <a:t>Whatsapp</a:t>
            </a:r>
            <a:endParaRPr lang="en-US" sz="1350" b="1" dirty="0"/>
          </a:p>
          <a:p>
            <a:r>
              <a:rPr lang="en-US" sz="1350" dirty="0"/>
              <a:t>+41 79 893 1892</a:t>
            </a:r>
          </a:p>
          <a:p>
            <a:r>
              <a:rPr lang="en-US" sz="1350" dirty="0"/>
              <a:t/>
            </a:r>
            <a:br>
              <a:rPr lang="en-US" sz="1350" dirty="0"/>
            </a:br>
            <a:r>
              <a:rPr lang="en-US" sz="1350" b="1" dirty="0"/>
              <a:t>Trello Board</a:t>
            </a:r>
            <a:br>
              <a:rPr lang="en-US" sz="1350" b="1" dirty="0"/>
            </a:br>
            <a:r>
              <a:rPr lang="en-US" sz="1350" dirty="0">
                <a:hlinkClick r:id="rId9">
                  <a:extLst>
                    <a:ext uri="{A12FA001-AC4F-418D-AE19-62706E023703}">
                      <ahyp:hlinkClr xmlns="" xmlns:ahyp="http://schemas.microsoft.com/office/drawing/2018/hyperlinkcolor" val="tx"/>
                    </a:ext>
                  </a:extLst>
                </a:hlinkClick>
              </a:rPr>
              <a:t>https://trello.com/b/7WAkjRqF/copingwithcovid-youth-and-mental-health-webinar-series</a:t>
            </a:r>
            <a:r>
              <a:rPr lang="en-US" sz="1350" dirty="0"/>
              <a:t> </a:t>
            </a:r>
            <a:br>
              <a:rPr lang="en-US" sz="1350" dirty="0"/>
            </a:br>
            <a:r>
              <a:rPr lang="en-US" sz="1350" b="1" dirty="0"/>
              <a:t/>
            </a:r>
            <a:br>
              <a:rPr lang="en-US" sz="1350" b="1" dirty="0"/>
            </a:br>
            <a:r>
              <a:rPr lang="en-US" sz="1350" b="1" dirty="0"/>
              <a:t>Need to contact us? </a:t>
            </a:r>
            <a:r>
              <a:rPr lang="en-US" sz="1350" dirty="0" err="1"/>
              <a:t>youthenvoy@un.org</a:t>
            </a:r>
            <a:endParaRPr lang="en-GB" sz="1350" u="sng" dirty="0">
              <a:ea typeface="Calibri" panose="020F0502020204030204" pitchFamily="34" charset="0"/>
            </a:endParaRPr>
          </a:p>
        </p:txBody>
      </p:sp>
      <p:pic>
        <p:nvPicPr>
          <p:cNvPr id="9" name="Picture 8">
            <a:extLst>
              <a:ext uri="{FF2B5EF4-FFF2-40B4-BE49-F238E27FC236}">
                <a16:creationId xmlns="" xmlns:a16="http://schemas.microsoft.com/office/drawing/2014/main" id="{98641648-8A2B-8643-BD81-873DC7419319}"/>
              </a:ext>
            </a:extLst>
          </p:cNvPr>
          <p:cNvPicPr>
            <a:picLocks noChangeAspect="1"/>
          </p:cNvPicPr>
          <p:nvPr/>
        </p:nvPicPr>
        <p:blipFill rotWithShape="1">
          <a:blip r:embed="rId10"/>
          <a:srcRect l="34178" r="35244" b="91289"/>
          <a:stretch/>
        </p:blipFill>
        <p:spPr>
          <a:xfrm>
            <a:off x="5047488" y="0"/>
            <a:ext cx="2097024" cy="597408"/>
          </a:xfrm>
          <a:prstGeom prst="rect">
            <a:avLst/>
          </a:prstGeom>
        </p:spPr>
      </p:pic>
      <p:pic>
        <p:nvPicPr>
          <p:cNvPr id="10" name="Picture 9">
            <a:extLst>
              <a:ext uri="{FF2B5EF4-FFF2-40B4-BE49-F238E27FC236}">
                <a16:creationId xmlns="" xmlns:a16="http://schemas.microsoft.com/office/drawing/2014/main" id="{886D39EF-7D90-9948-B545-2DE0BD43C401}"/>
              </a:ext>
            </a:extLst>
          </p:cNvPr>
          <p:cNvPicPr>
            <a:picLocks noChangeAspect="1"/>
          </p:cNvPicPr>
          <p:nvPr/>
        </p:nvPicPr>
        <p:blipFill rotWithShape="1">
          <a:blip r:embed="rId10"/>
          <a:srcRect t="91378"/>
          <a:stretch/>
        </p:blipFill>
        <p:spPr>
          <a:xfrm>
            <a:off x="2667000" y="6266688"/>
            <a:ext cx="6858000" cy="591312"/>
          </a:xfrm>
          <a:prstGeom prst="rect">
            <a:avLst/>
          </a:prstGeom>
        </p:spPr>
      </p:pic>
      <p:pic>
        <p:nvPicPr>
          <p:cNvPr id="4" name="Picture 3">
            <a:extLst>
              <a:ext uri="{FF2B5EF4-FFF2-40B4-BE49-F238E27FC236}">
                <a16:creationId xmlns="" xmlns:a16="http://schemas.microsoft.com/office/drawing/2014/main" id="{6AF3DBCA-5751-704C-AC43-447027C9711E}"/>
              </a:ext>
            </a:extLst>
          </p:cNvPr>
          <p:cNvPicPr>
            <a:picLocks noChangeAspect="1"/>
          </p:cNvPicPr>
          <p:nvPr/>
        </p:nvPicPr>
        <p:blipFill>
          <a:blip r:embed="rId11"/>
          <a:stretch>
            <a:fillRect/>
          </a:stretch>
        </p:blipFill>
        <p:spPr>
          <a:xfrm>
            <a:off x="7400544" y="1544386"/>
            <a:ext cx="4791456" cy="3611702"/>
          </a:xfrm>
          <a:prstGeom prst="rect">
            <a:avLst/>
          </a:prstGeom>
        </p:spPr>
      </p:pic>
    </p:spTree>
    <p:extLst>
      <p:ext uri="{BB962C8B-B14F-4D97-AF65-F5344CB8AC3E}">
        <p14:creationId xmlns:p14="http://schemas.microsoft.com/office/powerpoint/2010/main" val="4118384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10DB283BDE194D85A868A1649E50AE" ma:contentTypeVersion="9" ma:contentTypeDescription="Create a new document." ma:contentTypeScope="" ma:versionID="1f4f4e683734a010f2afc45dfffc4bc4">
  <xsd:schema xmlns:xsd="http://www.w3.org/2001/XMLSchema" xmlns:xs="http://www.w3.org/2001/XMLSchema" xmlns:p="http://schemas.microsoft.com/office/2006/metadata/properties" xmlns:ns3="b124af49-5879-4db5-a58e-d7a3242088ff" targetNamespace="http://schemas.microsoft.com/office/2006/metadata/properties" ma:root="true" ma:fieldsID="3ddf35cb11a850ec10de4ed13215b39c" ns3:_="">
    <xsd:import namespace="b124af49-5879-4db5-a58e-d7a3242088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4af49-5879-4db5-a58e-d7a324208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ADAC01-F730-43BE-93C5-E1ECE814DB9B}">
  <ds:schemaRefs>
    <ds:schemaRef ds:uri="http://schemas.microsoft.com/sharepoint/v3/contenttype/forms"/>
  </ds:schemaRefs>
</ds:datastoreItem>
</file>

<file path=customXml/itemProps2.xml><?xml version="1.0" encoding="utf-8"?>
<ds:datastoreItem xmlns:ds="http://schemas.openxmlformats.org/officeDocument/2006/customXml" ds:itemID="{B2D7FA76-AA51-4B16-9E2E-5EB051584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4af49-5879-4db5-a58e-d7a324208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3909E-E3CD-450F-B24B-5D69BDD5B350}">
  <ds:schemaRefs>
    <ds:schemaRef ds:uri="http://schemas.microsoft.com/office/2006/documentManagement/types"/>
    <ds:schemaRef ds:uri="http://purl.org/dc/elements/1.1/"/>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b124af49-5879-4db5-a58e-d7a3242088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630</TotalTime>
  <Words>39</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6-messages slide show: Taking care of self (2 messages) -  to include messaging stressing young people’s worth is not tied to their productivity, especially not under the already stressful circumstances of the pandemic. Taking care of family (2 messages) Taking care of community (2 messages)</dc:title>
  <dc:creator>Jennifer Gatto</dc:creator>
  <cp:lastModifiedBy>Leonor Gonzalez Koss</cp:lastModifiedBy>
  <cp:revision>57</cp:revision>
  <dcterms:created xsi:type="dcterms:W3CDTF">2020-03-25T20:09:23Z</dcterms:created>
  <dcterms:modified xsi:type="dcterms:W3CDTF">2020-04-01T01:19:30Z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0x010100B110DB283BDE194D85A868A1649E50AE</vt:lpwstr>
  </property>
</Properties>
</file>